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42" r:id="rId2"/>
    <p:sldId id="446" r:id="rId3"/>
    <p:sldId id="429" r:id="rId4"/>
    <p:sldId id="453" r:id="rId5"/>
    <p:sldId id="448" r:id="rId6"/>
    <p:sldId id="452" r:id="rId7"/>
    <p:sldId id="451" r:id="rId8"/>
    <p:sldId id="449" r:id="rId9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2" userDrawn="1">
          <p15:clr>
            <a:srgbClr val="A4A3A4"/>
          </p15:clr>
        </p15:guide>
        <p15:guide id="2" pos="2177" userDrawn="1">
          <p15:clr>
            <a:srgbClr val="A4A3A4"/>
          </p15:clr>
        </p15:guide>
        <p15:guide id="3" orient="horz" pos="3129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070" autoAdjust="0"/>
  </p:normalViewPr>
  <p:slideViewPr>
    <p:cSldViewPr>
      <p:cViewPr varScale="1">
        <p:scale>
          <a:sx n="85" d="100"/>
          <a:sy n="85" d="100"/>
        </p:scale>
        <p:origin x="13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2"/>
        <p:guide pos="2177"/>
        <p:guide orient="horz" pos="3129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733" y="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26.06.2018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95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733" y="943395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733" y="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26.06.2018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2" tIns="45562" rIns="91122" bIns="45562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815" y="4718575"/>
            <a:ext cx="5436872" cy="4467451"/>
          </a:xfrm>
          <a:prstGeom prst="rect">
            <a:avLst/>
          </a:prstGeom>
        </p:spPr>
        <p:txBody>
          <a:bodyPr vert="horz" lIns="91122" tIns="45562" rIns="91122" bIns="455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95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733" y="9433952"/>
            <a:ext cx="2944178" cy="495851"/>
          </a:xfrm>
          <a:prstGeom prst="rect">
            <a:avLst/>
          </a:prstGeom>
        </p:spPr>
        <p:txBody>
          <a:bodyPr vert="horz" lIns="91122" tIns="45562" rIns="91122" bIns="45562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773969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18345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2296764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561812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2479993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2631596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2813" y="744538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68586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robg.e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hyperlink" Target="http://www.interregrobg.eu/en/rules-of-implementation/programme-rules/visual-identity-manual.html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3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713085"/>
            <a:ext cx="8229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nia-Bulgaria</a:t>
            </a:r>
            <a:endParaRPr lang="ro-RO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Information and publicity measures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it-IT" sz="3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ro-RO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Alexandria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ro-RO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</a:t>
            </a:r>
            <a:r>
              <a:rPr lang="ro-RO" sz="2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7</a:t>
            </a:r>
            <a:r>
              <a:rPr lang="ro-RO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o-RO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of June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201</a:t>
            </a:r>
            <a:r>
              <a:rPr lang="ro-RO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8</a:t>
            </a:r>
            <a:endParaRPr lang="en-US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en-US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76" y="226388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266" y="226388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0160" y="4767729"/>
            <a:ext cx="2403680" cy="10955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395" y="252202"/>
            <a:ext cx="986732" cy="9669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87033" y="6019800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8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841" y="201665"/>
            <a:ext cx="1188891" cy="867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339" y="789699"/>
            <a:ext cx="8247461" cy="857262"/>
          </a:xfrm>
        </p:spPr>
        <p:txBody>
          <a:bodyPr/>
          <a:lstStyle/>
          <a:p>
            <a:r>
              <a:rPr lang="pt-BR" sz="2800" b="1" dirty="0">
                <a:latin typeface="Trebuchet MS" pitchFamily="34" charset="0"/>
              </a:rPr>
              <a:t>Visual Identity Manual Interreg V-A </a:t>
            </a:r>
            <a:r>
              <a:rPr lang="pt-BR" sz="2800" b="1" dirty="0" smtClean="0">
                <a:latin typeface="Trebuchet MS" pitchFamily="34" charset="0"/>
              </a:rPr>
              <a:t>RO-BG</a:t>
            </a: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533400" y="1218331"/>
            <a:ext cx="7936009" cy="3315630"/>
          </a:xfrm>
        </p:spPr>
        <p:txBody>
          <a:bodyPr/>
          <a:lstStyle/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pt-BR" sz="1800" dirty="0" smtClean="0">
                <a:latin typeface="Trebuchet MS" pitchFamily="34" charset="0"/>
              </a:rPr>
              <a:t>The Visual </a:t>
            </a:r>
            <a:r>
              <a:rPr lang="pt-BR" sz="1800" dirty="0">
                <a:latin typeface="Trebuchet MS" pitchFamily="34" charset="0"/>
              </a:rPr>
              <a:t>Identity Manual </a:t>
            </a:r>
            <a:r>
              <a:rPr lang="pt-BR" sz="1800" dirty="0" smtClean="0">
                <a:latin typeface="Trebuchet MS" pitchFamily="34" charset="0"/>
              </a:rPr>
              <a:t>for the Interreg </a:t>
            </a:r>
            <a:r>
              <a:rPr lang="pt-BR" sz="1800" dirty="0">
                <a:latin typeface="Trebuchet MS" pitchFamily="34" charset="0"/>
              </a:rPr>
              <a:t>V-A </a:t>
            </a:r>
            <a:r>
              <a:rPr lang="vi-VN" sz="1800" dirty="0" smtClean="0">
                <a:latin typeface="Trebuchet MS" pitchFamily="34" charset="0"/>
              </a:rPr>
              <a:t>România-Bulgaria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en-GB" sz="1800" dirty="0" smtClean="0">
                <a:latin typeface="Trebuchet MS" pitchFamily="34" charset="0"/>
              </a:rPr>
              <a:t>Programme</a:t>
            </a:r>
            <a:r>
              <a:rPr lang="ro-RO" sz="1800" dirty="0" smtClean="0">
                <a:latin typeface="Trebuchet MS" pitchFamily="34" charset="0"/>
              </a:rPr>
              <a:t>, </a:t>
            </a:r>
            <a:r>
              <a:rPr lang="en-US" sz="1800" dirty="0" smtClean="0">
                <a:latin typeface="Trebuchet MS" pitchFamily="34" charset="0"/>
              </a:rPr>
              <a:t>approved by the Monitoring Committee</a:t>
            </a:r>
            <a:r>
              <a:rPr lang="ro-RO" sz="1800" dirty="0" smtClean="0">
                <a:latin typeface="Trebuchet MS" pitchFamily="34" charset="0"/>
              </a:rPr>
              <a:t> </a:t>
            </a:r>
            <a:r>
              <a:rPr lang="en-US" sz="1800" dirty="0" smtClean="0">
                <a:latin typeface="Trebuchet MS" pitchFamily="34" charset="0"/>
              </a:rPr>
              <a:t>(</a:t>
            </a:r>
            <a:r>
              <a:rPr lang="ro-RO" sz="1800" dirty="0" smtClean="0">
                <a:latin typeface="Trebuchet MS" pitchFamily="34" charset="0"/>
              </a:rPr>
              <a:t>revised edition August 2016</a:t>
            </a:r>
            <a:r>
              <a:rPr lang="en-US" sz="1800" dirty="0" smtClean="0">
                <a:latin typeface="Trebuchet MS" pitchFamily="34" charset="0"/>
              </a:rPr>
              <a:t>)</a:t>
            </a:r>
            <a:r>
              <a:rPr lang="vi-VN" sz="1800" dirty="0" smtClean="0">
                <a:latin typeface="Trebuchet MS" pitchFamily="34" charset="0"/>
              </a:rPr>
              <a:t>, </a:t>
            </a:r>
            <a:r>
              <a:rPr lang="en-US" sz="1800" dirty="0" smtClean="0">
                <a:latin typeface="Trebuchet MS" pitchFamily="34" charset="0"/>
              </a:rPr>
              <a:t>is available on the official </a:t>
            </a:r>
            <a:r>
              <a:rPr lang="en-US" sz="1800" dirty="0" err="1" smtClean="0">
                <a:latin typeface="Trebuchet MS" pitchFamily="34" charset="0"/>
              </a:rPr>
              <a:t>Programme</a:t>
            </a:r>
            <a:r>
              <a:rPr lang="en-US" sz="1800" dirty="0" smtClean="0">
                <a:latin typeface="Trebuchet MS" pitchFamily="34" charset="0"/>
              </a:rPr>
              <a:t> website:</a:t>
            </a:r>
          </a:p>
          <a:p>
            <a:pPr marL="0" indent="0" algn="just">
              <a:buNone/>
            </a:pPr>
            <a:r>
              <a:rPr lang="ro-RO" sz="1800" dirty="0" smtClean="0">
                <a:latin typeface="Trebuchet MS" pitchFamily="34" charset="0"/>
                <a:hlinkClick r:id="rId4"/>
              </a:rPr>
              <a:t>http</a:t>
            </a:r>
            <a:r>
              <a:rPr lang="ro-RO" sz="1800" dirty="0">
                <a:latin typeface="Trebuchet MS" pitchFamily="34" charset="0"/>
                <a:hlinkClick r:id="rId4"/>
              </a:rPr>
              <a:t>://</a:t>
            </a:r>
            <a:r>
              <a:rPr lang="ro-RO" sz="1800" dirty="0" smtClean="0">
                <a:latin typeface="Trebuchet MS" pitchFamily="34" charset="0"/>
                <a:hlinkClick r:id="rId4"/>
              </a:rPr>
              <a:t>www.interregrobg.eu/en/rules-of-implementation/programme-rules/visual-identity-manual.html</a:t>
            </a: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825" y="5915190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Content Placeholder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42599" y="154122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8" y="236113"/>
            <a:ext cx="2405659" cy="637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38" y="3183047"/>
            <a:ext cx="5959061" cy="2931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9127" y="6019800"/>
            <a:ext cx="1391598" cy="68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50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84" y="916417"/>
            <a:ext cx="8539812" cy="857262"/>
          </a:xfrm>
        </p:spPr>
        <p:txBody>
          <a:bodyPr/>
          <a:lstStyle/>
          <a:p>
            <a:r>
              <a:rPr lang="it-IT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Information and publicity measures</a:t>
            </a:r>
            <a:endParaRPr lang="en-US" sz="2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70925" y="1816566"/>
            <a:ext cx="8809171" cy="4161906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 smtClean="0">
                <a:latin typeface="Trebuchet MS" pitchFamily="34" charset="0"/>
              </a:rPr>
              <a:t>The project beneficiaries may request beforehand the approval by the Joint Secretariat of all information and publicity measures regarding their conformity with the Visual Identity Manual.</a:t>
            </a:r>
          </a:p>
          <a:p>
            <a:pPr marL="0" indent="0" algn="just">
              <a:buNone/>
            </a:pPr>
            <a:endParaRPr lang="en-US" sz="16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rebuchet MS" pitchFamily="34" charset="0"/>
              </a:rPr>
              <a:t>The expenditures for information and communication activities that do not comply with the requirements set out within the VIM will be considered as ineligible.</a:t>
            </a:r>
          </a:p>
          <a:p>
            <a:pPr marL="0" indent="0" algn="just">
              <a:buNone/>
            </a:pPr>
            <a:endParaRPr lang="en-US" sz="1600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rebuchet MS" pitchFamily="34" charset="0"/>
              </a:rPr>
              <a:t>The rules stipulated in the VIM are mandatory for the Lead Beneficiary and all project beneficiaries.</a:t>
            </a:r>
          </a:p>
          <a:p>
            <a:pPr marL="0" indent="0" algn="just">
              <a:buNone/>
            </a:pPr>
            <a:endParaRPr lang="en-US" sz="16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rebuchet MS" pitchFamily="34" charset="0"/>
              </a:rPr>
              <a:t>The responsibility for the content of the materials belongs solely to the </a:t>
            </a:r>
            <a:r>
              <a:rPr lang="ro-RO" sz="2000" dirty="0" smtClean="0">
                <a:latin typeface="Trebuchet MS" pitchFamily="34" charset="0"/>
              </a:rPr>
              <a:t>beneficiaries</a:t>
            </a:r>
            <a:r>
              <a:rPr lang="en-US" sz="2000" dirty="0" smtClean="0">
                <a:latin typeface="Trebuchet MS" pitchFamily="34" charset="0"/>
              </a:rPr>
              <a:t>.</a:t>
            </a:r>
            <a:endParaRPr lang="en-US" sz="2000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Trebuchet MS" pitchFamily="34" charset="0"/>
            </a:endParaRPr>
          </a:p>
          <a:p>
            <a:pPr marL="0" indent="0" algn="just">
              <a:buNone/>
            </a:pPr>
            <a:endParaRPr lang="en-US" sz="1800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3" y="5978472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3975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2206" y="903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43397"/>
            <a:ext cx="1485900" cy="522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4" y="2361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925" y="6033593"/>
            <a:ext cx="139000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0210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84" y="1291720"/>
            <a:ext cx="8539812" cy="857262"/>
          </a:xfrm>
        </p:spPr>
        <p:txBody>
          <a:bodyPr/>
          <a:lstStyle/>
          <a:p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Measures for beneficiaries</a:t>
            </a:r>
            <a: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440283" y="1524000"/>
            <a:ext cx="8246517" cy="4467172"/>
          </a:xfrm>
        </p:spPr>
        <p:txBody>
          <a:bodyPr/>
          <a:lstStyle/>
          <a:p>
            <a:pPr marL="0" indent="0" algn="just">
              <a:buNone/>
            </a:pPr>
            <a:endParaRPr lang="en-US" sz="18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altLang="en-US" sz="2000" dirty="0" smtClean="0">
                <a:latin typeface="Trebuchet MS" pitchFamily="34" charset="0"/>
              </a:rPr>
              <a:t>Beneficiaries need to submit a request for approval of their</a:t>
            </a:r>
            <a:r>
              <a:rPr lang="ro-RO" altLang="en-US" sz="2000" dirty="0" smtClean="0">
                <a:latin typeface="Trebuchet MS" pitchFamily="34" charset="0"/>
              </a:rPr>
              <a:t> </a:t>
            </a:r>
            <a:r>
              <a:rPr lang="en-US" altLang="en-US" sz="2000" dirty="0" smtClean="0">
                <a:latin typeface="Trebuchet MS" pitchFamily="34" charset="0"/>
              </a:rPr>
              <a:t>information and publicity materials and related templates </a:t>
            </a:r>
            <a:r>
              <a:rPr lang="en-US" sz="2000" dirty="0" smtClean="0">
                <a:latin typeface="Trebuchet MS" panose="020B0603020202020204" pitchFamily="34" charset="0"/>
              </a:rPr>
              <a:t>(Flyer</a:t>
            </a:r>
            <a:r>
              <a:rPr lang="en-US" sz="2000" dirty="0">
                <a:latin typeface="Trebuchet MS" panose="020B0603020202020204" pitchFamily="34" charset="0"/>
              </a:rPr>
              <a:t>, Poster, </a:t>
            </a:r>
            <a:r>
              <a:rPr lang="en-US" sz="2000" dirty="0" smtClean="0">
                <a:latin typeface="Trebuchet MS" panose="020B0603020202020204" pitchFamily="34" charset="0"/>
              </a:rPr>
              <a:t>Study</a:t>
            </a:r>
            <a:r>
              <a:rPr lang="en-US" sz="2000" dirty="0">
                <a:latin typeface="Trebuchet MS" panose="020B0603020202020204" pitchFamily="34" charset="0"/>
              </a:rPr>
              <a:t>, </a:t>
            </a:r>
            <a:r>
              <a:rPr lang="en-US" sz="2000" dirty="0" smtClean="0">
                <a:latin typeface="Trebuchet MS" panose="020B0603020202020204" pitchFamily="34" charset="0"/>
              </a:rPr>
              <a:t>Brochure</a:t>
            </a:r>
            <a:r>
              <a:rPr lang="en-US" sz="2000" dirty="0">
                <a:latin typeface="Trebuchet MS" panose="020B0603020202020204" pitchFamily="34" charset="0"/>
              </a:rPr>
              <a:t>, </a:t>
            </a:r>
            <a:r>
              <a:rPr lang="pt-BR" sz="2000" dirty="0">
                <a:latin typeface="Trebuchet MS" panose="020B0603020202020204" pitchFamily="34" charset="0"/>
              </a:rPr>
              <a:t>Leaﬂet, Pen, Notepad, Book, Cap, T-shirt, </a:t>
            </a:r>
            <a:r>
              <a:rPr lang="en-US" sz="2000" dirty="0" smtClean="0">
                <a:latin typeface="Trebuchet MS" panose="020B0603020202020204" pitchFamily="34" charset="0"/>
              </a:rPr>
              <a:t>presentation </a:t>
            </a:r>
            <a:r>
              <a:rPr lang="en-US" sz="2000" dirty="0">
                <a:latin typeface="Trebuchet MS" panose="020B0603020202020204" pitchFamily="34" charset="0"/>
              </a:rPr>
              <a:t>CD/DVD, </a:t>
            </a:r>
            <a:r>
              <a:rPr lang="en-US" sz="2000" dirty="0" smtClean="0">
                <a:latin typeface="Trebuchet MS" panose="020B0603020202020204" pitchFamily="34" charset="0"/>
              </a:rPr>
              <a:t>album </a:t>
            </a:r>
            <a:r>
              <a:rPr lang="en-US" sz="2000" dirty="0">
                <a:latin typeface="Trebuchet MS" panose="020B0603020202020204" pitchFamily="34" charset="0"/>
              </a:rPr>
              <a:t>etc</a:t>
            </a:r>
            <a:r>
              <a:rPr lang="en-US" sz="2000" dirty="0" smtClean="0">
                <a:latin typeface="Trebuchet MS" panose="020B0603020202020204" pitchFamily="34" charset="0"/>
              </a:rPr>
              <a:t>.)</a:t>
            </a:r>
            <a:r>
              <a:rPr lang="ro-RO" sz="2000" dirty="0" smtClean="0"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buNone/>
            </a:pPr>
            <a:endParaRPr lang="ro-RO" sz="11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ro-RO" sz="2000" dirty="0" smtClean="0">
                <a:latin typeface="Trebuchet MS" panose="020B0603020202020204" pitchFamily="34" charset="0"/>
              </a:rPr>
              <a:t>How to submit a request for approval: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>
                <a:latin typeface="Trebuchet MS" panose="020B0603020202020204" pitchFamily="34" charset="0"/>
              </a:rPr>
              <a:t>V</a:t>
            </a:r>
            <a:r>
              <a:rPr lang="en-US" sz="2000" dirty="0" err="1" smtClean="0">
                <a:latin typeface="Trebuchet MS" panose="020B0603020202020204" pitchFamily="34" charset="0"/>
              </a:rPr>
              <a:t>ia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latin typeface="Trebuchet MS" panose="020B0603020202020204" pitchFamily="34" charset="0"/>
              </a:rPr>
              <a:t>e-mail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>
                <a:latin typeface="Trebuchet MS" panose="020B0603020202020204" pitchFamily="34" charset="0"/>
              </a:rPr>
              <a:t>P</a:t>
            </a:r>
            <a:r>
              <a:rPr lang="en-US" sz="2000" dirty="0" err="1" smtClean="0">
                <a:latin typeface="Trebuchet MS" panose="020B0603020202020204" pitchFamily="34" charset="0"/>
              </a:rPr>
              <a:t>ost</a:t>
            </a:r>
            <a:r>
              <a:rPr lang="en-US" sz="2000" dirty="0" smtClean="0">
                <a:latin typeface="Trebuchet MS" panose="020B0603020202020204" pitchFamily="34" charset="0"/>
              </a:rPr>
              <a:t>/courier</a:t>
            </a:r>
            <a:endParaRPr lang="ro-RO" sz="2000" dirty="0"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 smtClean="0">
                <a:latin typeface="Trebuchet MS" panose="020B0603020202020204" pitchFamily="34" charset="0"/>
              </a:rPr>
              <a:t>E-MS system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endParaRPr lang="ro-RO" sz="2000" dirty="0"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 smtClean="0">
                <a:latin typeface="Trebuchet MS" panose="020B0603020202020204" pitchFamily="34" charset="0"/>
              </a:rPr>
              <a:t>D</a:t>
            </a:r>
            <a:r>
              <a:rPr lang="en-US" sz="2000" dirty="0" err="1" smtClean="0">
                <a:latin typeface="Trebuchet MS" panose="020B0603020202020204" pitchFamily="34" charset="0"/>
              </a:rPr>
              <a:t>irectly</a:t>
            </a:r>
            <a:r>
              <a:rPr lang="en-US" sz="2000" dirty="0" smtClean="0">
                <a:latin typeface="Trebuchet MS" panose="020B0603020202020204" pitchFamily="34" charset="0"/>
              </a:rPr>
              <a:t> to the Joint Secretariat </a:t>
            </a:r>
            <a:r>
              <a:rPr lang="en-US" altLang="en-US" sz="2000" dirty="0" smtClean="0">
                <a:latin typeface="Trebuchet MS" pitchFamily="34" charset="0"/>
              </a:rPr>
              <a:t>(CBC RO C</a:t>
            </a:r>
            <a:r>
              <a:rPr lang="ro-RO" altLang="en-US" sz="2000" dirty="0">
                <a:latin typeface="Trebuchet MS" pitchFamily="34" charset="0"/>
              </a:rPr>
              <a:t>ălăraşi)</a:t>
            </a:r>
            <a:r>
              <a:rPr lang="vi-VN" altLang="en-US" sz="2000" dirty="0">
                <a:latin typeface="Trebuchet MS" pitchFamily="34" charset="0"/>
              </a:rPr>
              <a:t>. </a:t>
            </a:r>
            <a:endParaRPr lang="en-US" altLang="en-US" sz="2000" dirty="0" smtClean="0">
              <a:latin typeface="Trebuchet MS" pitchFamily="34" charset="0"/>
            </a:endParaRPr>
          </a:p>
          <a:p>
            <a:pPr>
              <a:buNone/>
            </a:pPr>
            <a:endParaRPr lang="en-US" altLang="en-US" sz="1100" dirty="0" smtClean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altLang="en-US" sz="2000" dirty="0" smtClean="0">
                <a:latin typeface="Trebuchet MS" pitchFamily="34" charset="0"/>
              </a:rPr>
              <a:t>The templates need to be color printed and also sent in electronic format</a:t>
            </a:r>
            <a:r>
              <a:rPr lang="ro-RO" altLang="en-US" sz="2000" dirty="0" smtClean="0">
                <a:latin typeface="Trebuchet MS" pitchFamily="34" charset="0"/>
              </a:rPr>
              <a:t>, in case they are not submitted by e-mail or within e-MS</a:t>
            </a:r>
            <a:r>
              <a:rPr lang="en-US" altLang="en-US" sz="2000" dirty="0" smtClean="0">
                <a:latin typeface="Trebuchet MS" pitchFamily="34" charset="0"/>
              </a:rPr>
              <a:t>.</a:t>
            </a:r>
          </a:p>
          <a:p>
            <a:pPr>
              <a:buNone/>
            </a:pPr>
            <a:endParaRPr lang="en-US" altLang="en-US" sz="1800" dirty="0">
              <a:latin typeface="Trebuchet MS" pitchFamily="34" charset="0"/>
            </a:endParaRPr>
          </a:p>
          <a:p>
            <a:pPr>
              <a:buNone/>
            </a:pPr>
            <a:endParaRPr lang="ro-RO" altLang="en-US" sz="1800" dirty="0">
              <a:latin typeface="Trebuchet MS" pitchFamily="34" charset="0"/>
            </a:endParaRPr>
          </a:p>
          <a:p>
            <a:pPr>
              <a:buNone/>
            </a:pPr>
            <a:endParaRPr lang="ro-RO" altLang="en-US" sz="1800" dirty="0">
              <a:solidFill>
                <a:srgbClr val="002060"/>
              </a:solidFill>
              <a:latin typeface="Trebuchet MS" pitchFamily="34" charset="0"/>
            </a:endParaRPr>
          </a:p>
          <a:p>
            <a:pPr>
              <a:buNone/>
            </a:pPr>
            <a:r>
              <a:rPr lang="ro-RO" altLang="en-US" sz="1800" dirty="0">
                <a:solidFill>
                  <a:srgbClr val="002060"/>
                </a:solidFill>
                <a:latin typeface="Trebuchet MS" pitchFamily="34" charset="0"/>
              </a:rPr>
              <a:t>     </a:t>
            </a:r>
            <a:endParaRPr lang="en-US" sz="1800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3" y="5991172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744" y="215213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2713" y="130275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43397"/>
            <a:ext cx="1485900" cy="5221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83" y="274216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184" y="6096000"/>
            <a:ext cx="139000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336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1434692"/>
            <a:ext cx="8539812" cy="622708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Measures for beneficiaries</a:t>
            </a:r>
            <a: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70925" y="2057400"/>
            <a:ext cx="8809171" cy="5156651"/>
          </a:xfrm>
        </p:spPr>
        <p:txBody>
          <a:bodyPr/>
          <a:lstStyle/>
          <a:p>
            <a:pPr marL="0" indent="0" algn="just">
              <a:buNone/>
            </a:pPr>
            <a:r>
              <a:rPr lang="en-US" sz="2000" dirty="0" smtClean="0">
                <a:latin typeface="Trebuchet MS" panose="020B0603020202020204" pitchFamily="34" charset="0"/>
              </a:rPr>
              <a:t>During </a:t>
            </a:r>
            <a:r>
              <a:rPr lang="en-US" sz="2000" dirty="0">
                <a:latin typeface="Trebuchet MS" panose="020B0603020202020204" pitchFamily="34" charset="0"/>
              </a:rPr>
              <a:t>the implementation stage of a project, the beneficiary shall inform the public about </a:t>
            </a:r>
            <a:r>
              <a:rPr lang="en-US" sz="2000" dirty="0" smtClean="0">
                <a:latin typeface="Trebuchet MS" panose="020B0603020202020204" pitchFamily="34" charset="0"/>
              </a:rPr>
              <a:t>the support </a:t>
            </a:r>
            <a:r>
              <a:rPr lang="en-US" sz="2000" dirty="0">
                <a:latin typeface="Trebuchet MS" panose="020B0603020202020204" pitchFamily="34" charset="0"/>
              </a:rPr>
              <a:t>from EU funds, by placing, at a location readily visible to the public: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>
                <a:latin typeface="Trebuchet MS" panose="020B0603020202020204" pitchFamily="34" charset="0"/>
              </a:rPr>
              <a:t>P</a:t>
            </a:r>
            <a:r>
              <a:rPr lang="en-US" sz="2000" dirty="0" err="1" smtClean="0">
                <a:latin typeface="Trebuchet MS" panose="020B0603020202020204" pitchFamily="34" charset="0"/>
              </a:rPr>
              <a:t>oster</a:t>
            </a:r>
            <a:r>
              <a:rPr lang="en-US" sz="2000" dirty="0">
                <a:latin typeface="Trebuchet MS" panose="020B0603020202020204" pitchFamily="34" charset="0"/>
              </a:rPr>
              <a:t>, for any operation bellow EUR 500.000 public </a:t>
            </a:r>
            <a:r>
              <a:rPr lang="en-US" sz="2000" dirty="0" smtClean="0">
                <a:latin typeface="Trebuchet MS" panose="020B0603020202020204" pitchFamily="34" charset="0"/>
              </a:rPr>
              <a:t>support (minimum size A3);</a:t>
            </a:r>
            <a:endParaRPr lang="en-US" sz="2000" dirty="0"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dirty="0">
                <a:latin typeface="Trebuchet MS" panose="020B0603020202020204" pitchFamily="34" charset="0"/>
              </a:rPr>
              <a:t>T</a:t>
            </a:r>
            <a:r>
              <a:rPr lang="en-US" sz="2000" dirty="0" err="1" smtClean="0">
                <a:latin typeface="Trebuchet MS" panose="020B0603020202020204" pitchFamily="34" charset="0"/>
              </a:rPr>
              <a:t>emporary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>
                <a:latin typeface="Trebuchet MS" panose="020B0603020202020204" pitchFamily="34" charset="0"/>
              </a:rPr>
              <a:t>billboard, for any operation (infrastructure or construction) that </a:t>
            </a:r>
            <a:r>
              <a:rPr lang="en-US" sz="2000" dirty="0" smtClean="0">
                <a:latin typeface="Trebuchet MS" panose="020B0603020202020204" pitchFamily="34" charset="0"/>
              </a:rPr>
              <a:t>exceeds </a:t>
            </a:r>
            <a:r>
              <a:rPr lang="en-US" sz="2000" dirty="0">
                <a:latin typeface="Trebuchet MS" panose="020B0603020202020204" pitchFamily="34" charset="0"/>
              </a:rPr>
              <a:t>EUR 500.000 public </a:t>
            </a:r>
            <a:r>
              <a:rPr lang="en-US" sz="2000" dirty="0" smtClean="0">
                <a:latin typeface="Trebuchet MS" panose="020B0603020202020204" pitchFamily="34" charset="0"/>
              </a:rPr>
              <a:t>support.</a:t>
            </a:r>
          </a:p>
          <a:p>
            <a:pPr marL="0" indent="0" algn="just">
              <a:buNone/>
            </a:pPr>
            <a:endParaRPr lang="en-US" sz="20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000" dirty="0" smtClean="0">
                <a:latin typeface="Trebuchet MS" panose="020B0603020202020204" pitchFamily="34" charset="0"/>
              </a:rPr>
              <a:t>All the purchased equipment from the project budget need to be labeled with stickers,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ensuring transparency and accurate information on the projects financed under </a:t>
            </a:r>
            <a:r>
              <a:rPr lang="en-US" sz="2000" dirty="0" err="1" smtClean="0">
                <a:latin typeface="Trebuchet MS" panose="020B0603020202020204" pitchFamily="34" charset="0"/>
              </a:rPr>
              <a:t>Interreg</a:t>
            </a:r>
            <a:r>
              <a:rPr lang="en-US" sz="2000" dirty="0" smtClean="0">
                <a:latin typeface="Trebuchet MS" panose="020B0603020202020204" pitchFamily="34" charset="0"/>
              </a:rPr>
              <a:t> V-A Romania-Bulgaria Programme.</a:t>
            </a:r>
            <a:endParaRPr lang="en-US" sz="2000" dirty="0"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3" y="5943600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841" y="222666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5296" y="153378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86" y="269513"/>
            <a:ext cx="2405659" cy="6374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808" y="5971160"/>
            <a:ext cx="139000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30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31" y="1414300"/>
            <a:ext cx="8539812" cy="561685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Measures for beneficiaries</a:t>
            </a:r>
            <a: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49260" y="1695142"/>
            <a:ext cx="8809171" cy="4038600"/>
          </a:xfrm>
        </p:spPr>
        <p:txBody>
          <a:bodyPr/>
          <a:lstStyle/>
          <a:p>
            <a:pPr marL="0" indent="0" algn="just">
              <a:buNone/>
            </a:pPr>
            <a:r>
              <a:rPr lang="ro-RO" sz="1800" b="1" dirty="0" smtClean="0">
                <a:latin typeface="Trebuchet MS" panose="020B0603020202020204" pitchFamily="34" charset="0"/>
              </a:rPr>
              <a:t>Font </a:t>
            </a:r>
            <a:r>
              <a:rPr lang="ro-RO" sz="2000" b="1" dirty="0" smtClean="0">
                <a:latin typeface="Trebuchet MS" panose="020B0603020202020204" pitchFamily="34" charset="0"/>
              </a:rPr>
              <a:t>to be used: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Trebuchet </a:t>
            </a:r>
            <a:r>
              <a:rPr lang="en-US" sz="2000" dirty="0">
                <a:latin typeface="Trebuchet MS" panose="020B0603020202020204" pitchFamily="34" charset="0"/>
              </a:rPr>
              <a:t>MS </a:t>
            </a:r>
            <a:r>
              <a:rPr lang="ro-RO" sz="2000" dirty="0" smtClean="0">
                <a:latin typeface="Trebuchet MS" panose="020B0603020202020204" pitchFamily="34" charset="0"/>
              </a:rPr>
              <a:t>(</a:t>
            </a:r>
            <a:r>
              <a:rPr lang="pt-BR" sz="2000" dirty="0" smtClean="0">
                <a:latin typeface="Trebuchet MS" panose="020B0603020202020204" pitchFamily="34" charset="0"/>
              </a:rPr>
              <a:t>on all communication documents/materials with the exception of </a:t>
            </a:r>
            <a:r>
              <a:rPr lang="en-US" sz="2000" dirty="0" smtClean="0">
                <a:latin typeface="Trebuchet MS" panose="020B0603020202020204" pitchFamily="34" charset="0"/>
              </a:rPr>
              <a:t>the website</a:t>
            </a:r>
            <a:r>
              <a:rPr lang="ro-RO" sz="2000" dirty="0" smtClean="0">
                <a:latin typeface="Trebuchet MS" panose="020B0603020202020204" pitchFamily="34" charset="0"/>
              </a:rPr>
              <a:t>)</a:t>
            </a:r>
            <a:r>
              <a:rPr lang="en-US" sz="2000" dirty="0" smtClean="0">
                <a:latin typeface="Trebuchet MS" panose="020B0603020202020204" pitchFamily="34" charset="0"/>
              </a:rPr>
              <a:t>. </a:t>
            </a:r>
          </a:p>
          <a:p>
            <a:pPr marL="0" indent="0" algn="just">
              <a:buNone/>
            </a:pPr>
            <a:endParaRPr lang="en-US" sz="700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en-US" sz="2000" b="1" dirty="0">
                <a:latin typeface="Trebuchet MS" pitchFamily="34" charset="0"/>
              </a:rPr>
              <a:t>The </a:t>
            </a:r>
            <a:r>
              <a:rPr lang="en-US" sz="2000" b="1" dirty="0" err="1">
                <a:latin typeface="Trebuchet MS" panose="020B0603020202020204" pitchFamily="34" charset="0"/>
              </a:rPr>
              <a:t>Interreg</a:t>
            </a:r>
            <a:r>
              <a:rPr lang="en-US" sz="2000" b="1" dirty="0">
                <a:latin typeface="Trebuchet MS" panose="020B0603020202020204" pitchFamily="34" charset="0"/>
              </a:rPr>
              <a:t> V-A Romania-Bulgaria </a:t>
            </a:r>
            <a:r>
              <a:rPr lang="en-US" sz="2000" b="1" dirty="0" err="1">
                <a:latin typeface="Trebuchet MS" panose="020B0603020202020204" pitchFamily="34" charset="0"/>
              </a:rPr>
              <a:t>Programme</a:t>
            </a:r>
            <a:r>
              <a:rPr lang="en-US" sz="2000" b="1" dirty="0">
                <a:latin typeface="Trebuchet MS" panose="020B0603020202020204" pitchFamily="34" charset="0"/>
              </a:rPr>
              <a:t> </a:t>
            </a:r>
            <a:r>
              <a:rPr lang="en-US" sz="2000" b="1" dirty="0" smtClean="0">
                <a:latin typeface="Trebuchet MS" panose="020B0603020202020204" pitchFamily="34" charset="0"/>
              </a:rPr>
              <a:t>logo</a:t>
            </a:r>
            <a:r>
              <a:rPr lang="ro-RO" sz="2000" b="1" dirty="0">
                <a:latin typeface="Trebuchet MS" panose="020B0603020202020204" pitchFamily="34" charset="0"/>
              </a:rPr>
              <a:t>: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latin typeface="Trebuchet MS" panose="020B0603020202020204" pitchFamily="34" charset="0"/>
              </a:rPr>
              <a:t>minimum accepted dimension – 3 cm; shall</a:t>
            </a:r>
            <a:r>
              <a:rPr lang="en-US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>
                <a:latin typeface="Trebuchet MS" panose="020B0603020202020204" pitchFamily="34" charset="0"/>
              </a:rPr>
              <a:t>be placed on the ﬁrst </a:t>
            </a:r>
            <a:r>
              <a:rPr lang="en-US" sz="2000" dirty="0" smtClean="0">
                <a:latin typeface="Trebuchet MS" panose="020B0603020202020204" pitchFamily="34" charset="0"/>
              </a:rPr>
              <a:t>page/ slide/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cover of each document/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material/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presentation </a:t>
            </a:r>
            <a:r>
              <a:rPr lang="en-US" sz="2000" dirty="0">
                <a:latin typeface="Trebuchet MS" panose="020B0603020202020204" pitchFamily="34" charset="0"/>
              </a:rPr>
              <a:t>elaborated </a:t>
            </a:r>
            <a:r>
              <a:rPr lang="en-US" sz="2000" dirty="0" smtClean="0">
                <a:latin typeface="Trebuchet MS" panose="020B0603020202020204" pitchFamily="34" charset="0"/>
              </a:rPr>
              <a:t>within the </a:t>
            </a:r>
            <a:r>
              <a:rPr lang="en-US" sz="2000" dirty="0" err="1" smtClean="0">
                <a:latin typeface="Trebuchet MS" panose="020B0603020202020204" pitchFamily="34" charset="0"/>
              </a:rPr>
              <a:t>Programme</a:t>
            </a:r>
            <a:r>
              <a:rPr lang="en-US" sz="2000" dirty="0" smtClean="0">
                <a:latin typeface="Trebuchet MS" panose="020B0603020202020204" pitchFamily="34" charset="0"/>
              </a:rPr>
              <a:t>.</a:t>
            </a:r>
          </a:p>
          <a:p>
            <a:pPr marL="0" indent="0">
              <a:buNone/>
            </a:pPr>
            <a:endParaRPr lang="ro-RO" sz="700" dirty="0">
              <a:latin typeface="Trebuchet MS" pitchFamily="34" charset="0"/>
            </a:endParaRPr>
          </a:p>
          <a:p>
            <a:pPr marL="0" indent="0" algn="just">
              <a:buNone/>
            </a:pPr>
            <a:r>
              <a:rPr lang="ro-RO" sz="2000" b="1" dirty="0" smtClean="0">
                <a:latin typeface="Trebuchet MS" pitchFamily="34" charset="0"/>
              </a:rPr>
              <a:t>European Union logo:</a:t>
            </a:r>
            <a:r>
              <a:rPr lang="ro-RO" sz="2000" dirty="0" smtClean="0">
                <a:latin typeface="Trebuchet MS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minimum </a:t>
            </a:r>
            <a:r>
              <a:rPr lang="en-BZ" sz="2000" dirty="0">
                <a:latin typeface="Trebuchet MS" panose="020B0603020202020204" pitchFamily="34" charset="0"/>
              </a:rPr>
              <a:t>height </a:t>
            </a:r>
            <a:r>
              <a:rPr lang="ro-RO" sz="2000" dirty="0" smtClean="0">
                <a:latin typeface="Trebuchet MS" panose="020B0603020202020204" pitchFamily="34" charset="0"/>
              </a:rPr>
              <a:t>-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>
                <a:latin typeface="Trebuchet MS" panose="020B0603020202020204" pitchFamily="34" charset="0"/>
              </a:rPr>
              <a:t>2 </a:t>
            </a:r>
            <a:r>
              <a:rPr lang="en-BZ" sz="2000" dirty="0" smtClean="0">
                <a:latin typeface="Trebuchet MS" panose="020B0603020202020204" pitchFamily="34" charset="0"/>
              </a:rPr>
              <a:t>cm</a:t>
            </a:r>
            <a:r>
              <a:rPr lang="ro-RO" sz="2000" dirty="0" smtClean="0">
                <a:latin typeface="Trebuchet MS" panose="020B0603020202020204" pitchFamily="34" charset="0"/>
              </a:rPr>
              <a:t> (f</a:t>
            </a:r>
            <a:r>
              <a:rPr lang="en-BZ" sz="2000" dirty="0" smtClean="0">
                <a:latin typeface="Trebuchet MS" panose="020B0603020202020204" pitchFamily="34" charset="0"/>
              </a:rPr>
              <a:t>or </a:t>
            </a:r>
            <a:r>
              <a:rPr lang="en-BZ" sz="2000" dirty="0">
                <a:latin typeface="Trebuchet MS" panose="020B0603020202020204" pitchFamily="34" charset="0"/>
              </a:rPr>
              <a:t>small promotional </a:t>
            </a:r>
            <a:r>
              <a:rPr lang="en-BZ" sz="2000" dirty="0" smtClean="0">
                <a:latin typeface="Trebuchet MS" panose="020B0603020202020204" pitchFamily="34" charset="0"/>
              </a:rPr>
              <a:t>items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 </a:t>
            </a:r>
            <a:r>
              <a:rPr lang="ro-RO" sz="2000" dirty="0" smtClean="0">
                <a:latin typeface="Trebuchet MS" panose="020B0603020202020204" pitchFamily="34" charset="0"/>
              </a:rPr>
              <a:t>- </a:t>
            </a:r>
            <a:r>
              <a:rPr lang="en-BZ" sz="2000" dirty="0" smtClean="0">
                <a:latin typeface="Trebuchet MS" panose="020B0603020202020204" pitchFamily="34" charset="0"/>
              </a:rPr>
              <a:t>5 mm</a:t>
            </a:r>
            <a:r>
              <a:rPr lang="ro-RO" sz="2000" dirty="0" smtClean="0">
                <a:latin typeface="Trebuchet MS" panose="020B0603020202020204" pitchFamily="34" charset="0"/>
              </a:rPr>
              <a:t>); shall be displayed in a prominent position; shall be placed on the first page/ </a:t>
            </a:r>
            <a:r>
              <a:rPr lang="en-BZ" sz="2000" dirty="0" smtClean="0">
                <a:latin typeface="Trebuchet MS" panose="020B0603020202020204" pitchFamily="34" charset="0"/>
              </a:rPr>
              <a:t>slide/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cover </a:t>
            </a:r>
            <a:r>
              <a:rPr lang="en-BZ" sz="2000" dirty="0">
                <a:latin typeface="Trebuchet MS" panose="020B0603020202020204" pitchFamily="34" charset="0"/>
              </a:rPr>
              <a:t>of each </a:t>
            </a:r>
            <a:r>
              <a:rPr lang="en-BZ" sz="2000" dirty="0" smtClean="0">
                <a:latin typeface="Trebuchet MS" panose="020B0603020202020204" pitchFamily="34" charset="0"/>
              </a:rPr>
              <a:t>document</a:t>
            </a:r>
            <a:r>
              <a:rPr lang="ro-RO" sz="2000" dirty="0" smtClean="0">
                <a:latin typeface="Trebuchet MS" panose="020B0603020202020204" pitchFamily="34" charset="0"/>
              </a:rPr>
              <a:t>/ </a:t>
            </a:r>
            <a:r>
              <a:rPr lang="en-BZ" sz="2000" dirty="0" smtClean="0">
                <a:latin typeface="Trebuchet MS" panose="020B0603020202020204" pitchFamily="34" charset="0"/>
              </a:rPr>
              <a:t>material/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presentation </a:t>
            </a:r>
            <a:r>
              <a:rPr lang="en-BZ" sz="2000" dirty="0">
                <a:latin typeface="Trebuchet MS" panose="020B0603020202020204" pitchFamily="34" charset="0"/>
              </a:rPr>
              <a:t>elaborated within the </a:t>
            </a:r>
            <a:r>
              <a:rPr lang="en-BZ" sz="2000" dirty="0" smtClean="0">
                <a:latin typeface="Trebuchet MS" panose="020B0603020202020204" pitchFamily="34" charset="0"/>
              </a:rPr>
              <a:t>Programme</a:t>
            </a:r>
            <a:r>
              <a:rPr lang="ro-RO" sz="2000" dirty="0" smtClean="0">
                <a:latin typeface="Trebuchet MS" panose="020B0603020202020204" pitchFamily="34" charset="0"/>
              </a:rPr>
              <a:t>; up on left side on the page. </a:t>
            </a:r>
          </a:p>
          <a:p>
            <a:pPr marL="0" indent="0">
              <a:buNone/>
            </a:pPr>
            <a:endParaRPr lang="ro-RO" sz="7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BZ" sz="2000" dirty="0" smtClean="0">
                <a:latin typeface="Trebuchet MS" panose="020B0603020202020204" pitchFamily="34" charset="0"/>
              </a:rPr>
              <a:t>If </a:t>
            </a:r>
            <a:r>
              <a:rPr lang="en-BZ" sz="2000" dirty="0">
                <a:latin typeface="Trebuchet MS" panose="020B0603020202020204" pitchFamily="34" charset="0"/>
              </a:rPr>
              <a:t>other logos are displayed, the emblem </a:t>
            </a:r>
            <a:r>
              <a:rPr lang="en-BZ" sz="2000" dirty="0" smtClean="0">
                <a:latin typeface="Trebuchet MS" panose="020B0603020202020204" pitchFamily="34" charset="0"/>
              </a:rPr>
              <a:t>of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the </a:t>
            </a:r>
            <a:r>
              <a:rPr lang="en-BZ" sz="2000" dirty="0">
                <a:latin typeface="Trebuchet MS" panose="020B0603020202020204" pitchFamily="34" charset="0"/>
              </a:rPr>
              <a:t>EU shall have at least the same </a:t>
            </a:r>
            <a:r>
              <a:rPr lang="en-BZ" sz="2000" dirty="0" smtClean="0">
                <a:latin typeface="Trebuchet MS" panose="020B0603020202020204" pitchFamily="34" charset="0"/>
              </a:rPr>
              <a:t>size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(measured </a:t>
            </a:r>
            <a:r>
              <a:rPr lang="en-BZ" sz="2000" dirty="0">
                <a:latin typeface="Trebuchet MS" panose="020B0603020202020204" pitchFamily="34" charset="0"/>
              </a:rPr>
              <a:t>in height or width) as the </a:t>
            </a:r>
            <a:r>
              <a:rPr lang="en-BZ" sz="2000" dirty="0" smtClean="0">
                <a:latin typeface="Trebuchet MS" panose="020B0603020202020204" pitchFamily="34" charset="0"/>
              </a:rPr>
              <a:t>biggest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of </a:t>
            </a:r>
            <a:r>
              <a:rPr lang="en-BZ" sz="2000" dirty="0">
                <a:latin typeface="Trebuchet MS" panose="020B0603020202020204" pitchFamily="34" charset="0"/>
              </a:rPr>
              <a:t>the other logos and be appropriate to </a:t>
            </a:r>
            <a:r>
              <a:rPr lang="en-BZ" sz="2000" dirty="0" smtClean="0">
                <a:latin typeface="Trebuchet MS" panose="020B0603020202020204" pitchFamily="34" charset="0"/>
              </a:rPr>
              <a:t>the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BZ" sz="2000" dirty="0" smtClean="0">
                <a:latin typeface="Trebuchet MS" panose="020B0603020202020204" pitchFamily="34" charset="0"/>
              </a:rPr>
              <a:t>scale </a:t>
            </a:r>
            <a:r>
              <a:rPr lang="en-BZ" sz="2000" dirty="0">
                <a:latin typeface="Trebuchet MS" panose="020B0603020202020204" pitchFamily="34" charset="0"/>
              </a:rPr>
              <a:t>of the material or document </a:t>
            </a:r>
            <a:r>
              <a:rPr lang="en-BZ" sz="2000" dirty="0" smtClean="0">
                <a:latin typeface="Trebuchet MS" panose="020B0603020202020204" pitchFamily="34" charset="0"/>
              </a:rPr>
              <a:t>being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US" sz="2000" dirty="0" smtClean="0">
                <a:latin typeface="Trebuchet MS" panose="020B0603020202020204" pitchFamily="34" charset="0"/>
              </a:rPr>
              <a:t>used.</a:t>
            </a:r>
            <a:endParaRPr lang="en-US" sz="2000" dirty="0">
              <a:latin typeface="Trebuchet MS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573" y="5943600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387" y="274306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200" y="170607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62" y="312503"/>
            <a:ext cx="2405659" cy="6374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183" y="6140606"/>
            <a:ext cx="139000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06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035" y="1118723"/>
            <a:ext cx="8539812" cy="857262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Measures for beneficiaries</a:t>
            </a:r>
            <a: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142355" y="1752600"/>
            <a:ext cx="8809171" cy="4699451"/>
          </a:xfrm>
        </p:spPr>
        <p:txBody>
          <a:bodyPr/>
          <a:lstStyle/>
          <a:p>
            <a:pPr marL="0" lvl="0" indent="0" algn="just">
              <a:buNone/>
            </a:pPr>
            <a:r>
              <a:rPr lang="en-US" sz="1800" dirty="0">
                <a:solidFill>
                  <a:prstClr val="black"/>
                </a:solidFill>
                <a:latin typeface="Trebuchet MS" panose="020B0603020202020204" pitchFamily="34" charset="0"/>
              </a:rPr>
              <a:t>The last page/cover of each document/material will contain a technical box with the following information: the project title, editor of the material, date of publishing and the disclaimer </a:t>
            </a:r>
            <a:r>
              <a:rPr lang="en-US" sz="1800" i="1" dirty="0">
                <a:solidFill>
                  <a:prstClr val="black"/>
                </a:solidFill>
                <a:latin typeface="Trebuchet MS" panose="020B0603020202020204" pitchFamily="34" charset="0"/>
              </a:rPr>
              <a:t>“The content of this material does not necessarily represents the ofﬁcial position of the European Union</a:t>
            </a:r>
            <a:r>
              <a:rPr lang="en-US" sz="1800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.”</a:t>
            </a:r>
            <a:r>
              <a:rPr lang="ro-RO" sz="1800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.</a:t>
            </a:r>
            <a:endParaRPr lang="en-US" sz="1800" i="1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1800" dirty="0" smtClean="0">
                <a:latin typeface="Trebuchet MS" panose="020B0603020202020204" pitchFamily="34" charset="0"/>
              </a:rPr>
              <a:t>The Beneficiary shall ensure the proper means of communication between the project and the Programme, including providing a visible link on the project’s website to the Programme website.</a:t>
            </a:r>
            <a:endParaRPr lang="ro-RO" sz="1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ro-RO" sz="18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ro-RO" sz="1800" dirty="0" smtClean="0">
                <a:latin typeface="Trebuchet MS" panose="020B0603020202020204" pitchFamily="34" charset="0"/>
              </a:rPr>
              <a:t>S</a:t>
            </a:r>
            <a:r>
              <a:rPr lang="en-BZ" sz="1800" dirty="0" smtClean="0">
                <a:latin typeface="Trebuchet MS" panose="020B0603020202020204" pitchFamily="34" charset="0"/>
              </a:rPr>
              <a:t>mall </a:t>
            </a:r>
            <a:r>
              <a:rPr lang="en-BZ" sz="1800" dirty="0">
                <a:latin typeface="Trebuchet MS" panose="020B0603020202020204" pitchFamily="34" charset="0"/>
              </a:rPr>
              <a:t>promotional items (pen, USB </a:t>
            </a:r>
            <a:r>
              <a:rPr lang="en-BZ" sz="1800" dirty="0" smtClean="0">
                <a:latin typeface="Trebuchet MS" panose="020B0603020202020204" pitchFamily="34" charset="0"/>
              </a:rPr>
              <a:t>stick,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business </a:t>
            </a:r>
            <a:r>
              <a:rPr lang="en-BZ" sz="1800" dirty="0">
                <a:latin typeface="Trebuchet MS" panose="020B0603020202020204" pitchFamily="34" charset="0"/>
              </a:rPr>
              <a:t>card etc.) </a:t>
            </a:r>
            <a:r>
              <a:rPr lang="ro-RO" sz="1800" dirty="0" smtClean="0">
                <a:latin typeface="Trebuchet MS" panose="020B0603020202020204" pitchFamily="34" charset="0"/>
              </a:rPr>
              <a:t>- </a:t>
            </a:r>
            <a:r>
              <a:rPr lang="en-BZ" sz="1800" dirty="0" smtClean="0">
                <a:latin typeface="Trebuchet MS" panose="020B0603020202020204" pitchFamily="34" charset="0"/>
              </a:rPr>
              <a:t>at </a:t>
            </a:r>
            <a:r>
              <a:rPr lang="en-BZ" sz="1800" dirty="0">
                <a:latin typeface="Trebuchet MS" panose="020B0603020202020204" pitchFamily="34" charset="0"/>
              </a:rPr>
              <a:t>least the EU logo and </a:t>
            </a:r>
            <a:r>
              <a:rPr lang="en-BZ" sz="1800" dirty="0" smtClean="0">
                <a:latin typeface="Trebuchet MS" panose="020B0603020202020204" pitchFamily="34" charset="0"/>
              </a:rPr>
              <a:t>the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dedicated </a:t>
            </a:r>
            <a:r>
              <a:rPr lang="en-BZ" sz="1800" dirty="0">
                <a:latin typeface="Trebuchet MS" panose="020B0603020202020204" pitchFamily="34" charset="0"/>
              </a:rPr>
              <a:t>website of the Programme shall </a:t>
            </a:r>
            <a:r>
              <a:rPr lang="en-BZ" sz="1800" dirty="0" smtClean="0">
                <a:latin typeface="Trebuchet MS" panose="020B0603020202020204" pitchFamily="34" charset="0"/>
              </a:rPr>
              <a:t>be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included</a:t>
            </a:r>
            <a:r>
              <a:rPr lang="en-BZ" sz="1800" dirty="0">
                <a:latin typeface="Trebuchet MS" panose="020B0603020202020204" pitchFamily="34" charset="0"/>
              </a:rPr>
              <a:t>. For these promotional items the </a:t>
            </a:r>
            <a:r>
              <a:rPr lang="en-BZ" sz="1800" dirty="0" smtClean="0">
                <a:latin typeface="Trebuchet MS" panose="020B0603020202020204" pitchFamily="34" charset="0"/>
              </a:rPr>
              <a:t>emblem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of </a:t>
            </a:r>
            <a:r>
              <a:rPr lang="en-BZ" sz="1800" dirty="0">
                <a:latin typeface="Trebuchet MS" panose="020B0603020202020204" pitchFamily="34" charset="0"/>
              </a:rPr>
              <a:t>EU will have only reference to the </a:t>
            </a:r>
            <a:r>
              <a:rPr lang="en-BZ" sz="1800" dirty="0" smtClean="0">
                <a:latin typeface="Trebuchet MS" panose="020B0603020202020204" pitchFamily="34" charset="0"/>
              </a:rPr>
              <a:t>European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Union</a:t>
            </a:r>
            <a:r>
              <a:rPr lang="en-BZ" sz="1800" dirty="0">
                <a:latin typeface="Trebuchet MS" panose="020B0603020202020204" pitchFamily="34" charset="0"/>
              </a:rPr>
              <a:t>. The logo of the Programme may be </a:t>
            </a:r>
            <a:r>
              <a:rPr lang="en-BZ" sz="1800" dirty="0" smtClean="0">
                <a:latin typeface="Trebuchet MS" panose="020B0603020202020204" pitchFamily="34" charset="0"/>
              </a:rPr>
              <a:t>included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with </a:t>
            </a:r>
            <a:r>
              <a:rPr lang="en-BZ" sz="1800" dirty="0">
                <a:latin typeface="Trebuchet MS" panose="020B0603020202020204" pitchFamily="34" charset="0"/>
              </a:rPr>
              <a:t>a dimension smaller than the </a:t>
            </a:r>
            <a:r>
              <a:rPr lang="en-BZ" sz="1800" dirty="0" smtClean="0">
                <a:latin typeface="Trebuchet MS" panose="020B0603020202020204" pitchFamily="34" charset="0"/>
              </a:rPr>
              <a:t>minimum</a:t>
            </a:r>
            <a:r>
              <a:rPr lang="ro-RO" sz="1800" dirty="0" smtClean="0">
                <a:latin typeface="Trebuchet MS" panose="020B0603020202020204" pitchFamily="34" charset="0"/>
              </a:rPr>
              <a:t> </a:t>
            </a:r>
            <a:r>
              <a:rPr lang="en-BZ" sz="1800" dirty="0" smtClean="0">
                <a:latin typeface="Trebuchet MS" panose="020B0603020202020204" pitchFamily="34" charset="0"/>
              </a:rPr>
              <a:t>accepted dimension of 3 cm, provided that the logo is fully visible.</a:t>
            </a:r>
            <a:endParaRPr lang="en-US" sz="1800" dirty="0">
              <a:latin typeface="Trebuchet MS" panose="020B0603020202020204" pitchFamily="34" charset="0"/>
            </a:endParaRPr>
          </a:p>
        </p:txBody>
      </p:sp>
      <p:pic>
        <p:nvPicPr>
          <p:cNvPr id="7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3" y="5943600"/>
            <a:ext cx="635823" cy="73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5468" y="125365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45482"/>
            <a:ext cx="1188891" cy="867412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5468" y="163459"/>
            <a:ext cx="1176888" cy="95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3780"/>
            <a:ext cx="2405659" cy="637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355" y="5998721"/>
            <a:ext cx="1390008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6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23900" y="1976535"/>
            <a:ext cx="7772400" cy="629539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Trebuchet MS" panose="020B0603020202020204" pitchFamily="34" charset="0"/>
              </a:rPr>
              <a:t>T</a:t>
            </a:r>
            <a:r>
              <a:rPr lang="ro-RO" sz="3600" dirty="0" smtClean="0">
                <a:solidFill>
                  <a:schemeClr val="tx2">
                    <a:lumMod val="50000"/>
                  </a:schemeClr>
                </a:solidFill>
                <a:latin typeface="Trebuchet MS" panose="020B0603020202020204" pitchFamily="34" charset="0"/>
              </a:rPr>
              <a:t>hank you for your attention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Trebuchet MS" panose="020B0603020202020204" pitchFamily="34" charset="0"/>
              </a:rPr>
              <a:t>!</a:t>
            </a:r>
            <a:endParaRPr lang="en-US" sz="3600" dirty="0">
              <a:solidFill>
                <a:schemeClr val="tx2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762000" y="5410200"/>
            <a:ext cx="7696200" cy="228600"/>
          </a:xfrm>
        </p:spPr>
        <p:txBody>
          <a:bodyPr/>
          <a:lstStyle/>
          <a:p>
            <a:endParaRPr lang="en-US" sz="1400" dirty="0" smtClean="0">
              <a:latin typeface="Trebuchet MS" panose="020B0603020202020204" pitchFamily="34" charset="0"/>
            </a:endParaRPr>
          </a:p>
          <a:p>
            <a:endParaRPr lang="en-US" sz="1400" dirty="0">
              <a:latin typeface="Trebuchet MS" panose="020B0603020202020204" pitchFamily="34" charset="0"/>
            </a:endParaRPr>
          </a:p>
          <a:p>
            <a:endParaRPr lang="en-US" sz="14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www.interregrobg.eu</a:t>
            </a:r>
            <a:endParaRPr lang="en-US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AutoShape 4" descr="data:image/jpeg;base64,/9j/4AAQSkZJRgABAQAAAQABAAD/2wCEAAkGBw0NDA0MDQ8MDQ0NDQwNDQ0NDA8NDA0NFBEWFhQRFBQYHCggGBolGxQUITEhJSkrLi4vFyAzRDQsNygtLisBCgoKDg0OFxAQGCwcHBwrNzcsLDcsLCwsLSwsLCwsLCwvLCwsLCwsLCwsLCwsLCwuLCssNywsLCwsLCw4LC8sLP/AABEIAOEA4QMBIgACEQEDEQH/xAAcAAACAgMBAQAAAAAAAAAAAAAAAgEHAwUGBAj/xABKEAACAQMABAgGDggGAwAAAAAAAQIDBBEFB1GRBhITITE1YbJBYnFyc3QUFRYiJTIzUlSBkpOhsTRCU5TBwtHSIySDo7PwF2OC/8QAGQEBAQADAQAAAAAAAAAAAAAAAAECAwQF/8QAJREBAAEDAwQDAAMAAAAAAAAAAAECAxExMlEEEiFxEyJhFDNB/9oADAMBAAIRAxEAPwC0uGXCq20Pa8vWzOpNuFvbwaVStUxt/VivDLwdraTojhDw30ppGbdW4qUaTb4tvbTlRoxjseHmf/039Q+sTTc9IaWuajb5KhUna28fBGnTk4uS86SlLPathzZ6NmzFMZnVoqqzKCcEpDYN7AqQ2CcE4CIwGBsE4AXBOBsE4AXAYGwTgBMBgfihgBMBgfAcUBMBgfAcUDHgMHs0fo24up8nbUa1xPmzGlTlPi58MmuaK7Xg6qy1XaZqpOVO3t8+CvcLjY/01Ixqrpp1lYiZcRgjBZEdT+kMe+uLFPYnWkt/EQs9T+kv1biwflnWj/IzD5rfK9lXCuGiMFgVNUel10T0fPzbiqn+NJHgutWem6fRbQq9tK5oflKUWX5aOYO2eHGtEYNzfcGNJ2/y1jeRS6ZK3nUpryzinH8TUbex4fY9hnExOiNroXhRpGwmpWt1WhFY/wAGc3Vt5LY6cub61h9qLx4AcOqOmKcqcoqhe0o8arQzmM4ZxytJvncctZXTFtLnym/njB7NCaVq2F3QvaOePb1FPip45SHROm+yUcr6zVdtRXH6ypqw+qgNB7sdHftl+AHn9lXDfmHzTJuTcnztttva2CRKRKR6zmGCcEpEpBEJE4GSJSAjBKQ2CcALgnBOCcARgMDYDAC4DA+AwAmAwPgMBCPm5/AWRwG1aO5jC70kp06MsSp2qbhVqx8Eqj6YR7Fh9q6GmqrgjG6qe2NzFSoUJ8W3pyXvatePTNrwxjzeV+bz3Kcl+/MfWluooz5l57Gyo21ONG3p06NKPxadOChBfUvCegAOJuAAAAAAAFAa37lVNOVorH+BQtqMseGXFdTP+6txf58y8L7r2RpXSFb515cRj2whNwi/sxR1dLH2mWq7PhpWhWjI0Q0dzSTL2veSTgApkiUiUhkgiEhkiUicACROCUiUgISJwNgnAC4JwNgnAQuAwPgAFwGB8BgoTBMKcpNQguNKTUYxXTKTeEt42DdcCrVVtL2FN9HsmFT7vNT+QxmcRMrHlfOg9GwsrO3tIY4tClCnno40kvfTfa3l/We4APImc+XWAAAAANLpvhVo6wfFuriEKmE+SipVa2H0Nwim0u18xYiZ8QTOG6A4aetTRSeEruS+cqCx+MsnqttZWhqjSdedJv8AaW9ZLeotLeZ/FXxLHujl1F9cqjRq1pfFpUqlWWejEYtv8j5Yy376TzJ88ntk+ll98NOElnV0JpCVtc29dyocg40a0JzXKyVPninlfHKHaOrpaZiJmWu5PmGJohoyNCtHU1EwA2AAZIZIEhkgBIlIlIZICEhkiUiUgiEhkicEpALgnA2CcALgnA3FJwEJgnA+AwAmDqNWUM6btH81XMv9ia/ic1g6vVevhmh6O4/42YXdlXplTrC8AADynWAAAOd4e6ZnYaMrV6TxWk4UaMunizm8cbypcZrtSPn+bcpOUnKUpNylKTcpSk+dtt87faXTrg6qh63R7kyl2j0OliOzLnuz5I0K0ZCGjoa2JohoyNCtBWNoVoyNCtAJgB8EAMhkgSGSAEhkgSGQQIZIEhkgIwSkMkMkEKkSkNgnBRCQYGSJwAuAwPgjjR2reAuDq9WHXFD0dx/xs5XjR2redXqxa9uKGGvk7jw/+tmF3ZV6ZUboXYAAeS6wAABw+t/qqHrdHuTKZwXPrea9qoZ5v83R6fMmUy5R2rej0em2Oa7uK0K0M5R2rehXOO1b0b2vJWhWh+NHat5DRVY2hWjI0K0RSYAbABDJDJEJDoASGSBIZIASGSJSGSKgSJwSkMkBCRKRKQyQC4JwNgbARja5mfQ2iacfYtv72PyFHwL5iPnxrmZ9C6J/Rbf0FHuI5Or0hus6y9HJR+bH7KJVOK50kn2JDAcLoAAAAAABEop9KT8qyLyUfmx+yhwATkofNj9lByUPmx+yhwA5/h1xYaHv3iKzbVIZwv1ve/xPn5ovfWfU4uhLrbKVtHfXp5/BMorB39Ltn257upGhGjI0K0dLWTAE4AKWMmZIyMaRJFZ4tMdIwJDxk0VjhnSGSMUajMiqIqYOhkiIyW0yICEhkiUhkioXBPFGSGwEI1zM+gdFfotv6Cj3EUC1zF1aO4SaOjb0Iyu7ZSjRpJp1Y5TUVlHJ1cTMRiG6zMRlvwNR7p9G/TLX76Jms9OWVeoqVG4oVajTahCopSaSy+Y4uyrh0d0ctiAAYqAAAADzX9/QtocpcVadGm5KPHqSUY8Z9Cy/IzXe6zRf06z+/gWKZnSEzDdAaX3W6K+nWf38CPddor6dZ/fwL2VcGYaXW3V4uiVH9pdUIblKf8pS8izNa2nrS6s7ala3FGvJXSqTVKopuMVSmsvHbIq5nf08YoaLnmpMpoxykyWhWb2BcvtAkCKlDIVDoCUhkCGSKiUhkiEOkUCQyQJDJBExz2jqT2kJDJFQym/+olVH2CpDJAMqj2InlH2C4DBUxBuUexHT6t5t6Wo9HydfuM5fB0+rZfC1H0dfuM13dlXplRH2hcgAB5DsAAAHFa2+q4et0e5MpxouPW11XD1uj3JlPNHo9N/W57u5jaFZkYjR0MCNCsdoVkGNisdisBcASBFCHQqHRUSh0Kh0BKHRCGRUMkMkQkOiiUhkiEh0ioEiUiUhkgIwTglInilQuDptXC+FqPo6/cZznFOl1dL4Wo+jr9xmu7sq9MqN0LgAAPHdgAAA4vWx1ZD1ql3JlPtFw61+rIetUu5MqBo9Hpdjnu7mJitGRiM6GtjYrHYrCkYjHYrIEAkAqUOhEOghojoWIyKHQyFQ6CGQ6FQ6KhkhkQh4lEpDJEIcqAAAAOm1d9a0fR1+4zmTptXfWtH0dfuM13dlXplRuhbwAB47sAAAHGa1+rIetUu7MqFlva1urIetUu5MqJnpdL/W5ru5jYjMjEZ0MGOQrHYjIpGIx2KyBQACKEZIpt4XO9iERs7ekortfSwYeeFrPsXlZkVpPxd7/oepDjJh5VaS8Xe/6Dq0l4u9nqQ6Lkw8qtZeLvYytZeLvZ6kOhlMPKrWXi72OrWXi72elDouTDzRtZeLvY3sWXi72eqIxcph4/YsvF3sPYsvF3s9gDJh4/YsvF3s6PV9QlHSlJvHydbofiM1B0HATrKl5lbuM13Z+lXplTHmFogAHkuoAAAcfrRg5aNglj9KpdPmzKm9iy8Xey3tZXV8fWaXdmVaz0Omn6NFyPs8DtZeLvYjtJeLvZsGIzoyww8DtZeLvf8AQxytZrY/IzYMVkyYaiaaeHzMRmzr0lNdq6GaxlTBQACKyW69/Hyo2iNXbfHj5TZokrB0OhEOgGQ6EQ6KHQyEQ6CHQyEQyKMkRzGmOmESAAUB0HATrKl5lbuM586DgJ1lS8yt3Ga7uyr0yp1haIAB5TpAAAHJ6yur4+s0u7Mq5lo6y+r4+s0u7Mq6R6HTbGi5qViMZis3sSsSQzFkQIzWXHx5eVmzZrLn48vKIJYQACoe2+PHym0RqqL4s1nmw1nsNoiSyg6HQiGQDodCIZBDodGNMZFRkQyYiJRRkTGTMaY2QMikTkx5JyEZDoOAb+EqXmVu6zm8nQ8AX8J0vR1u4zC7sq9LTrC1AADynUAAAOT1l9XR9Zpd2ZVrLR1mdXQ9Zpd2ZVrO/p9jTXqVislis6GCGIxmIyKhmrufjy8ps2aqtLMpPtYhJIBGSDJG64ZaKlZaTuqEliLqyrUebClQqScoNeTnj5Ys8dtcLCjJ4a6HtLx4ccEqWlqCSapXVLLoVmve8/TTnti96fPtTpHTGhruwqcld0Z0XnEZtZpVO2E1zS/PyGi1ciuMf6zqpmmXpTGNRCbXQ2vIx1UltlvZuwxy26GTNQqktst7GVSW172MJlt0MmalVJbZb2Mqktr3suEy2yYyNSqktr3sZVJbXvYwZbVMnJq+Ulte9kqpLa97Lgy2uQyavlHte9k8o9r3sYMtpk6LgA/hOl6Ot3GcTyj2vex6VzUpy41OpUhJZSlCpKEl9aZjXR3UzHJFWJfRAHz77cXn0q7/AHmr/cR7b3n0q7/ea39xyfw55bfm/H0GB89+2959Ku/3qt/cK9MXn0q8/eq39w/iTyfN+LZ1m9XQ9Zpd2ZVbPJcaRuakeLUr3FSOc8WpXqTjnbhvpPM6ktst7Oi3b7KcZYVVZlsmKzWupLa97FdSW2W9mzCZbFsVmtdSW2W9iSk30tvysmFy9VzcJLixeW+lroRgsbOpc16VtRWatepGnBeDLfS+xdL7ExrCxr3VRUbalUr1Hj3lOPGa7W+iK7XhFx6vuA60d/mrlxnezjxUo89O2g+mMX4ZPwy+peFvXcuRRH6tMTVL0/8AjzR3zfwQHXAef8lfLf2wDX6e/Q63mfxRIGNOsEvnTSHy9Tzv4GEAPWjRzGiMgAyQ6GQAEMhkAFDIkACJAAAAAAIYAACsUAClYrACBWKABSMIfGj5y/MkCC/eAvV9P6vyOhADya90uqNAAAYq/9k="/>
          <p:cNvSpPr>
            <a:spLocks noChangeAspect="1" noChangeArrowheads="1"/>
          </p:cNvSpPr>
          <p:nvPr/>
        </p:nvSpPr>
        <p:spPr bwMode="auto">
          <a:xfrm>
            <a:off x="155575" y="-1889125"/>
            <a:ext cx="394335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D:\VIM\VIM_elements_for_colleagues\1. uniunea europeană FED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799"/>
            <a:ext cx="914400" cy="73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54968" y="285738"/>
            <a:ext cx="1651379" cy="748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304799"/>
            <a:ext cx="1524000" cy="8382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68021" y="252474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39" y="263289"/>
            <a:ext cx="3421662" cy="9066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541" y="252474"/>
            <a:ext cx="1606656" cy="1172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3654296"/>
            <a:ext cx="2399535" cy="1168196"/>
          </a:xfrm>
          <a:prstGeom prst="rect">
            <a:avLst/>
          </a:prstGeom>
        </p:spPr>
      </p:pic>
      <p:pic>
        <p:nvPicPr>
          <p:cNvPr id="13" name="Picture 2" descr="D:\VIM\VIM_elements_for_colleagues\7. BRCT Călăraş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807" y="296373"/>
            <a:ext cx="822521" cy="94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345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14768</TotalTime>
  <Words>678</Words>
  <Application>Microsoft Office PowerPoint</Application>
  <PresentationFormat>On-screen Show (4:3)</PresentationFormat>
  <Paragraphs>60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Office Theme</vt:lpstr>
      <vt:lpstr>PowerPoint Presentation</vt:lpstr>
      <vt:lpstr>Visual Identity Manual Interreg V-A RO-BG</vt:lpstr>
      <vt:lpstr>Information and publicity measures</vt:lpstr>
      <vt:lpstr>Measures for beneficiaries </vt:lpstr>
      <vt:lpstr>Measures for beneficiaries </vt:lpstr>
      <vt:lpstr>Measures for beneficiaries </vt:lpstr>
      <vt:lpstr>Measures for beneficiaries </vt:lpstr>
      <vt:lpstr>Thank you for your attention!</vt:lpstr>
    </vt:vector>
  </TitlesOfParts>
  <Company>MRQ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Evdokia Nedelcheva</cp:lastModifiedBy>
  <cp:revision>1068</cp:revision>
  <cp:lastPrinted>2018-03-26T12:06:01Z</cp:lastPrinted>
  <dcterms:created xsi:type="dcterms:W3CDTF">2007-11-21T13:10:07Z</dcterms:created>
  <dcterms:modified xsi:type="dcterms:W3CDTF">2018-06-26T12:38:09Z</dcterms:modified>
</cp:coreProperties>
</file>